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6" r:id="rId6"/>
    <p:sldMasterId id="2147483664" r:id="rId7"/>
    <p:sldMasterId id="2147483676" r:id="rId8"/>
    <p:sldMasterId id="2147483687" r:id="rId9"/>
    <p:sldMasterId id="2147483698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y="6858000" cx="12192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Poppins Light"/>
      <p:regular r:id="rId25"/>
      <p:bold r:id="rId26"/>
      <p:italic r:id="rId27"/>
      <p:boldItalic r:id="rId28"/>
    </p:embeddedFont>
    <p:embeddedFont>
      <p:font typeface="Poppins Medium"/>
      <p:regular r:id="rId29"/>
      <p:bold r:id="rId30"/>
      <p:italic r:id="rId31"/>
      <p:boldItalic r:id="rId32"/>
    </p:embeddedFont>
    <p:embeddedFont>
      <p:font typeface="Poppins Thin"/>
      <p:regular r:id="rId33"/>
      <p:bold r:id="rId34"/>
      <p:italic r:id="rId35"/>
      <p:boldItalic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Poppins Extra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0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36">
          <p15:clr>
            <a:srgbClr val="A4A3A4"/>
          </p15:clr>
        </p15:guide>
        <p15:guide id="4" pos="528">
          <p15:clr>
            <a:srgbClr val="A4A3A4"/>
          </p15:clr>
        </p15:guide>
        <p15:guide id="5" orient="horz" pos="552">
          <p15:clr>
            <a:srgbClr val="A4A3A4"/>
          </p15:clr>
        </p15:guide>
        <p15:guide id="6" orient="horz" pos="792">
          <p15:clr>
            <a:srgbClr val="A4A3A4"/>
          </p15:clr>
        </p15:guide>
        <p15:guide id="7" pos="5208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9" roundtripDataSignature="AMtx7mgZj3Rs5iOU53GpUcgu5NNbLynU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5B7C04-923D-4F17-A4E4-FD3A049F1E12}">
  <a:tblStyle styleId="{135B7C04-923D-4F17-A4E4-FD3A049F1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04" orient="horz"/>
        <p:guide pos="3840"/>
        <p:guide pos="2136" orient="horz"/>
        <p:guide pos="528"/>
        <p:guide pos="552" orient="horz"/>
        <p:guide pos="792" orient="horz"/>
        <p:guide pos="52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42" Type="http://schemas.openxmlformats.org/officeDocument/2006/relationships/font" Target="fonts/PoppinsExtraLight-bold.fntdata"/><Relationship Id="rId41" Type="http://schemas.openxmlformats.org/officeDocument/2006/relationships/font" Target="fonts/PoppinsExtraLight-regular.fntdata"/><Relationship Id="rId44" Type="http://schemas.openxmlformats.org/officeDocument/2006/relationships/font" Target="fonts/PoppinsExtraLight-boldItalic.fntdata"/><Relationship Id="rId43" Type="http://schemas.openxmlformats.org/officeDocument/2006/relationships/font" Target="fonts/PoppinsExtraLight-italic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PoppinsMedium-italic.fntdata"/><Relationship Id="rId30" Type="http://schemas.openxmlformats.org/officeDocument/2006/relationships/font" Target="fonts/PoppinsMedium-bold.fntdata"/><Relationship Id="rId33" Type="http://schemas.openxmlformats.org/officeDocument/2006/relationships/font" Target="fonts/PoppinsThin-regular.fntdata"/><Relationship Id="rId32" Type="http://schemas.openxmlformats.org/officeDocument/2006/relationships/font" Target="fonts/PoppinsMedium-boldItalic.fntdata"/><Relationship Id="rId35" Type="http://schemas.openxmlformats.org/officeDocument/2006/relationships/font" Target="fonts/PoppinsThin-italic.fntdata"/><Relationship Id="rId34" Type="http://schemas.openxmlformats.org/officeDocument/2006/relationships/font" Target="fonts/PoppinsThin-bold.fntdata"/><Relationship Id="rId37" Type="http://schemas.openxmlformats.org/officeDocument/2006/relationships/font" Target="fonts/PoppinsSemiBold-regular.fntdata"/><Relationship Id="rId36" Type="http://schemas.openxmlformats.org/officeDocument/2006/relationships/font" Target="fonts/PoppinsThin-boldItalic.fntdata"/><Relationship Id="rId39" Type="http://schemas.openxmlformats.org/officeDocument/2006/relationships/font" Target="fonts/PoppinsSemiBold-italic.fntdata"/><Relationship Id="rId38" Type="http://schemas.openxmlformats.org/officeDocument/2006/relationships/font" Target="fonts/PoppinsSemiBold-bold.fntdata"/><Relationship Id="rId20" Type="http://schemas.openxmlformats.org/officeDocument/2006/relationships/slide" Target="slides/slide9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26" Type="http://schemas.openxmlformats.org/officeDocument/2006/relationships/font" Target="fonts/PoppinsLight-bold.fntdata"/><Relationship Id="rId25" Type="http://schemas.openxmlformats.org/officeDocument/2006/relationships/font" Target="fonts/PoppinsLight-regular.fntdata"/><Relationship Id="rId28" Type="http://schemas.openxmlformats.org/officeDocument/2006/relationships/font" Target="fonts/PoppinsLight-boldItalic.fntdata"/><Relationship Id="rId27" Type="http://schemas.openxmlformats.org/officeDocument/2006/relationships/font" Target="fonts/PoppinsLight-italic.fntdata"/><Relationship Id="rId29" Type="http://schemas.openxmlformats.org/officeDocument/2006/relationships/font" Target="fonts/PoppinsMedium-regular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64876720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64876720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[Institution Name] is partnering with Honorlock to proctor exams. We’ll walk you through who they are and what makes them unique. Let’s dive in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64876720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64876720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puts support and the human experience at the forefront of they do from design to innovation. The result is the perfect balance of AI and live proctoring.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They let AI do the heavy lifting and handle exam entrance, environment control, flag what their live proctors need to pay attention to - review and dismiss what they can. Their live proctors review exam sessions with great care and only intervene when necessary creating low friction and a great experience for our students.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664876720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664876720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is live proctoring augmented by AI. Honorlock is  effective at deterring cheating, reducing test anxiety, and remediating leaked test content.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Their goals are to:</a:t>
            </a:r>
            <a:br>
              <a:rPr lang="en-US" sz="1000"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AutoNum type="arabicPeriod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Protect the integrity of our institution, out students, and the intellectual property of our content and the exams themselves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AutoNum type="arabicPeriod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Drive a human-centric, person-to-person communication at all levels including our students, faculty, and leadership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AutoNum type="arabicPeriod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Creates a non-invasive and equitable environment for testing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648767208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648767208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offers 24/7/365 support for all end-users— faculty and students alike.  This eliminates the burden of support for proctoring from our help desks, and provides nearly immediate support for students and faculty.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6648767208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6648767208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was founded by students, so the student experience has always been their top priority. They continually innovates to not only meet our institutional needs, but also to ensure a positive faculty and student experience.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Here are a few ways how: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Flexible exams windows allow students to test at a day and time that works best for them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Honorlock’s support team has an average chat wait time of just 5 seconds, a 94% chat satisfaction rating, and 97% of chats are from students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Their proctors undergo an extensive 80 hour training on DEI issues, mindfulness, becoming trauma-informed, and de-escalation strategies, ensuring they are equipped to handle any situation that may arise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HonorPrep is a step-by-step walk through that Students can access anytime via the LMS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648767208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648767208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We want to ensure out users understand how to best leverage Honorlock. Honorlock provides an Adoption Toolkit with resources we can share out with faculty and students. The toolkit includes: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Customizable email templates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Social templates that can be used across different social platforms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Best practices for creating our own Honorlock page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Branding materials to add to any Honorlock-specific content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3d4e8bb8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63d4e8bb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63d4e8bb8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648767208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6648767208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is designed to prevent student testing misconduct, protect our intellectual property, secure test content, and prevent exam content leaks.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Here are a few of the top exam security features: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-US" sz="1000">
                <a:latin typeface="Open Sans"/>
                <a:ea typeface="Open Sans"/>
                <a:cs typeface="Open Sans"/>
                <a:sym typeface="Open Sans"/>
              </a:rPr>
              <a:t>Search &amp; Destroy™ -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Identifies compromised exam questions and offers simple steps to protect integrity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-US" sz="1000">
                <a:latin typeface="Open Sans"/>
                <a:ea typeface="Open Sans"/>
                <a:cs typeface="Open Sans"/>
                <a:sym typeface="Open Sans"/>
              </a:rPr>
              <a:t>BrowserGuard™ -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Prevents and flags access to unauthorized websites and applications, resizing the exam screen, and using keyboard shortcuts and functions and records the desktop for the duration of the exam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-US" sz="1000">
                <a:latin typeface="Open Sans"/>
                <a:ea typeface="Open Sans"/>
                <a:cs typeface="Open Sans"/>
                <a:sym typeface="Open Sans"/>
              </a:rPr>
              <a:t>Cell Phone Detection -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Detects when students try to search test questions during exams using a secondary device, such as a cell phone; then the proctor validates and clearly marks the violation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-US" sz="1000">
                <a:latin typeface="Open Sans"/>
                <a:ea typeface="Open Sans"/>
                <a:cs typeface="Open Sans"/>
                <a:sym typeface="Open Sans"/>
              </a:rPr>
              <a:t>Blocks AI tools and extensions -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Blocks any extensions running in the background of exams, prevents copy/paste, and secures the browser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-US" sz="1000">
                <a:latin typeface="Open Sans"/>
                <a:ea typeface="Open Sans"/>
                <a:cs typeface="Open Sans"/>
                <a:sym typeface="Open Sans"/>
              </a:rPr>
              <a:t>Verifies student identity  - </a:t>
            </a: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Authenticates identity to ensure the person taking the test is the same as the person earning the degree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6648767208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6648767208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Honorlock’s human involvement means they can make human decisions around accessibility.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Here are the key ways they meet accessibility standards: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They are fully ADA compliant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can support a wide range of assistive technologies like screen readers, alternate keyboards, or graphic organizers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Honorlock undergoes a third-party accessibility test to build a well-informed Voluntary Product Accessibility Template (VPAT)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en-US" sz="1000">
                <a:latin typeface="Open Sans"/>
                <a:ea typeface="Open Sans"/>
                <a:cs typeface="Open Sans"/>
                <a:sym typeface="Open Sans"/>
              </a:rPr>
              <a:t>Instructors can set accommodations under Honorlock’s proctoring guidelines such as bathroom breaks, specific assistive devices, extended time limits, interpreters, multiple monitors, etc.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png"/><Relationship Id="rId3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3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1.png"/><Relationship Id="rId3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3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1.png"/><Relationship Id="rId3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3.png"/><Relationship Id="rId3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1054c40bd7_0_0"/>
          <p:cNvSpPr/>
          <p:nvPr/>
        </p:nvSpPr>
        <p:spPr>
          <a:xfrm>
            <a:off x="-107100" y="-63600"/>
            <a:ext cx="12406200" cy="698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1054c40bd7_0_0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Blue Shiel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36648767208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36648767208_0_186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Light Blue Shield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6648767208_0_189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648767208_0_192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g36648767208_0_1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g36648767208_0_192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36648767208_0_192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500"/>
              </a:spcBef>
              <a:spcAft>
                <a:spcPts val="0"/>
              </a:spcAft>
              <a:buSzPts val="14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g36648767208_0_192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6648767208_0_19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1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6648767208_0_19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>
              <a:spcBef>
                <a:spcPts val="1000"/>
              </a:spcBef>
              <a:spcAft>
                <a:spcPts val="0"/>
              </a:spcAft>
              <a:buSzPts val="1800"/>
              <a:buFont typeface="Poppins SemiBold"/>
              <a:buChar char="•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2900" lvl="1" marL="9144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500"/>
              </a:spcBef>
              <a:spcAft>
                <a:spcPts val="0"/>
              </a:spcAft>
              <a:buSzPts val="14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56" name="Google Shape;56;g36648767208_0_198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6648767208_0_1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g36648767208_0_198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648767208_0_315"/>
          <p:cNvSpPr txBox="1"/>
          <p:nvPr>
            <p:ph type="ctrTitle"/>
          </p:nvPr>
        </p:nvSpPr>
        <p:spPr>
          <a:xfrm>
            <a:off x="447800" y="2485333"/>
            <a:ext cx="5627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65" name="Google Shape;65;g36648767208_0_315"/>
          <p:cNvSpPr txBox="1"/>
          <p:nvPr>
            <p:ph idx="1" type="subTitle"/>
          </p:nvPr>
        </p:nvSpPr>
        <p:spPr>
          <a:xfrm>
            <a:off x="447800" y="3620667"/>
            <a:ext cx="5128500" cy="75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90E2"/>
              </a:buClr>
              <a:buSzPts val="2900"/>
              <a:buFont typeface="Poppins Medium"/>
              <a:buNone/>
              <a:defRPr sz="2900">
                <a:solidFill>
                  <a:srgbClr val="4990E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9pPr>
          </a:lstStyle>
          <a:p/>
        </p:txBody>
      </p:sp>
      <p:pic>
        <p:nvPicPr>
          <p:cNvPr id="66" name="Google Shape;66;g36648767208_0_3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01" y="844133"/>
            <a:ext cx="781200" cy="7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36648767208_0_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00" y="408733"/>
            <a:ext cx="5895996" cy="60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6648767208_0_315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648767208_0_321"/>
          <p:cNvSpPr txBox="1"/>
          <p:nvPr>
            <p:ph type="title"/>
          </p:nvPr>
        </p:nvSpPr>
        <p:spPr>
          <a:xfrm>
            <a:off x="2740067" y="2867800"/>
            <a:ext cx="84375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b="1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1" name="Google Shape;71;g36648767208_0_3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g36648767208_0_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969" y="345167"/>
            <a:ext cx="312865" cy="3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6648767208_0_321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g36648767208_0_321"/>
          <p:cNvSpPr/>
          <p:nvPr/>
        </p:nvSpPr>
        <p:spPr>
          <a:xfrm>
            <a:off x="1469600" y="2903600"/>
            <a:ext cx="1050900" cy="1050900"/>
          </a:xfrm>
          <a:prstGeom prst="ellipse">
            <a:avLst/>
          </a:prstGeom>
          <a:solidFill>
            <a:srgbClr val="4990E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648767208_0_327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g36648767208_0_3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g36648767208_0_327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36648767208_0_327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0" name="Google Shape;80;g36648767208_0_327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648767208_0_3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" name="Google Shape;83;g36648767208_0_33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84" name="Google Shape;84;g36648767208_0_333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6648767208_0_3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36648767208_0_333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648767208_0_3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9" name="Google Shape;89;g36648767208_0_339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90" name="Google Shape;90;g36648767208_0_339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6648767208_0_3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36648767208_0_339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g36648767208_0_339"/>
          <p:cNvSpPr txBox="1"/>
          <p:nvPr>
            <p:ph idx="2" type="body"/>
          </p:nvPr>
        </p:nvSpPr>
        <p:spPr>
          <a:xfrm>
            <a:off x="6297400" y="1509700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1054c40bd7_0_14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648767208_0_3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6" name="Google Shape;96;g36648767208_0_346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97" name="Google Shape;97;g36648767208_0_346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6648767208_0_3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g36648767208_0_346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648767208_0_3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102" name="Google Shape;102;g36648767208_0_352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6648767208_0_3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g36648767208_0_352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648767208_0_35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pic>
        <p:nvPicPr>
          <p:cNvPr id="107" name="Google Shape;107;g36648767208_0_357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6648767208_0_3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36648767208_0_357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36648767208_0_362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6648767208_0_3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g36648767208_0_362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648767208_0_366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648767208_0_368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648767208_0_476"/>
          <p:cNvSpPr txBox="1"/>
          <p:nvPr>
            <p:ph type="ctrTitle"/>
          </p:nvPr>
        </p:nvSpPr>
        <p:spPr>
          <a:xfrm>
            <a:off x="447800" y="2485333"/>
            <a:ext cx="5627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24" name="Google Shape;124;g36648767208_0_476"/>
          <p:cNvSpPr txBox="1"/>
          <p:nvPr>
            <p:ph idx="1" type="subTitle"/>
          </p:nvPr>
        </p:nvSpPr>
        <p:spPr>
          <a:xfrm>
            <a:off x="447800" y="3620667"/>
            <a:ext cx="5128500" cy="75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90E2"/>
              </a:buClr>
              <a:buSzPts val="2900"/>
              <a:buFont typeface="Poppins Medium"/>
              <a:buNone/>
              <a:defRPr sz="2900">
                <a:solidFill>
                  <a:srgbClr val="4990E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9pPr>
          </a:lstStyle>
          <a:p/>
        </p:txBody>
      </p:sp>
      <p:pic>
        <p:nvPicPr>
          <p:cNvPr id="125" name="Google Shape;125;g36648767208_0_4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01" y="844133"/>
            <a:ext cx="781200" cy="7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6648767208_0_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00" y="408733"/>
            <a:ext cx="5895996" cy="60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6648767208_0_476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648767208_0_482"/>
          <p:cNvSpPr txBox="1"/>
          <p:nvPr>
            <p:ph type="title"/>
          </p:nvPr>
        </p:nvSpPr>
        <p:spPr>
          <a:xfrm>
            <a:off x="2740067" y="2867800"/>
            <a:ext cx="84375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b="1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0" name="Google Shape;130;g36648767208_0_4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g36648767208_0_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969" y="345167"/>
            <a:ext cx="312865" cy="3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6648767208_0_482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3" name="Google Shape;133;g36648767208_0_482"/>
          <p:cNvSpPr/>
          <p:nvPr/>
        </p:nvSpPr>
        <p:spPr>
          <a:xfrm>
            <a:off x="1469600" y="2903600"/>
            <a:ext cx="1050900" cy="1050900"/>
          </a:xfrm>
          <a:prstGeom prst="ellipse">
            <a:avLst/>
          </a:prstGeom>
          <a:solidFill>
            <a:srgbClr val="4990E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648767208_0_488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g36648767208_0_4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g36648767208_0_488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6648767208_0_488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9" name="Google Shape;139;g36648767208_0_488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648767208_0_4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2" name="Google Shape;142;g36648767208_0_49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43" name="Google Shape;143;g36648767208_0_494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6648767208_0_4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36648767208_0_494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648767208_0_50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8" name="Google Shape;148;g36648767208_0_500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49" name="Google Shape;149;g36648767208_0_500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6648767208_0_5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36648767208_0_500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  <p:sp>
        <p:nvSpPr>
          <p:cNvPr id="152" name="Google Shape;152;g36648767208_0_500"/>
          <p:cNvSpPr txBox="1"/>
          <p:nvPr>
            <p:ph idx="2" type="body"/>
          </p:nvPr>
        </p:nvSpPr>
        <p:spPr>
          <a:xfrm>
            <a:off x="6297400" y="1509700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648767208_0_50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5" name="Google Shape;155;g36648767208_0_507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56" name="Google Shape;156;g36648767208_0_507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6648767208_0_50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36648767208_0_507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648767208_0_5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161" name="Google Shape;161;g36648767208_0_513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6648767208_0_5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g36648767208_0_513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648767208_0_51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pic>
        <p:nvPicPr>
          <p:cNvPr id="166" name="Google Shape;166;g36648767208_0_518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6648767208_0_5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g36648767208_0_518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36648767208_0_523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6648767208_0_5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36648767208_0_523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648767208_0_527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648767208_0_630"/>
          <p:cNvSpPr txBox="1"/>
          <p:nvPr>
            <p:ph type="ctrTitle"/>
          </p:nvPr>
        </p:nvSpPr>
        <p:spPr>
          <a:xfrm>
            <a:off x="447800" y="2485333"/>
            <a:ext cx="5627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181" name="Google Shape;181;g36648767208_0_630"/>
          <p:cNvSpPr txBox="1"/>
          <p:nvPr>
            <p:ph idx="1" type="subTitle"/>
          </p:nvPr>
        </p:nvSpPr>
        <p:spPr>
          <a:xfrm>
            <a:off x="447800" y="3620667"/>
            <a:ext cx="5128500" cy="75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90E2"/>
              </a:buClr>
              <a:buSzPts val="2900"/>
              <a:buFont typeface="Poppins Medium"/>
              <a:buNone/>
              <a:defRPr sz="2900">
                <a:solidFill>
                  <a:srgbClr val="4990E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9pPr>
          </a:lstStyle>
          <a:p/>
        </p:txBody>
      </p:sp>
      <p:pic>
        <p:nvPicPr>
          <p:cNvPr id="182" name="Google Shape;182;g36648767208_0_6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01" y="844133"/>
            <a:ext cx="781200" cy="7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6648767208_0_6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00" y="408733"/>
            <a:ext cx="5895996" cy="60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6648767208_0_630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648767208_0_636"/>
          <p:cNvSpPr txBox="1"/>
          <p:nvPr>
            <p:ph type="title"/>
          </p:nvPr>
        </p:nvSpPr>
        <p:spPr>
          <a:xfrm>
            <a:off x="2740067" y="2867800"/>
            <a:ext cx="84375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  <a:defRPr b="1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7" name="Google Shape;187;g36648767208_0_6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g36648767208_0_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969" y="345167"/>
            <a:ext cx="312865" cy="3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6648767208_0_636"/>
          <p:cNvSpPr/>
          <p:nvPr/>
        </p:nvSpPr>
        <p:spPr>
          <a:xfrm>
            <a:off x="1469600" y="2903600"/>
            <a:ext cx="1050900" cy="1050900"/>
          </a:xfrm>
          <a:prstGeom prst="ellipse">
            <a:avLst/>
          </a:prstGeom>
          <a:solidFill>
            <a:srgbClr val="4990E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g36648767208_0_636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648767208_0_642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3" name="Google Shape;193;g36648767208_0_6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g36648767208_0_642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6648767208_0_642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6" name="Google Shape;196;g36648767208_0_642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648767208_0_6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9" name="Google Shape;199;g36648767208_0_64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00" name="Google Shape;200;g36648767208_0_648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6648767208_0_6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g36648767208_0_648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Blue Shiel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21054c40bd7_0_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1054c40bd7_0_7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648767208_0_6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05" name="Google Shape;205;g36648767208_0_654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06" name="Google Shape;206;g36648767208_0_654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6648767208_0_6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g36648767208_0_654"/>
          <p:cNvSpPr txBox="1"/>
          <p:nvPr>
            <p:ph idx="2" type="body"/>
          </p:nvPr>
        </p:nvSpPr>
        <p:spPr>
          <a:xfrm>
            <a:off x="6297400" y="1509700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g36648767208_0_654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648767208_0_66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2" name="Google Shape;212;g36648767208_0_661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Char char="●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13" name="Google Shape;213;g36648767208_0_661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6648767208_0_6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36648767208_0_661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648767208_0_66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218" name="Google Shape;218;g36648767208_0_667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6648767208_0_6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g36648767208_0_667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648767208_0_67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pic>
        <p:nvPicPr>
          <p:cNvPr id="223" name="Google Shape;223;g36648767208_0_672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6648767208_0_6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36648767208_0_672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6648767208_0_677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6648767208_0_6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g36648767208_0_677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648767208_0_681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CUSTOM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648767208_0_829"/>
          <p:cNvSpPr/>
          <p:nvPr/>
        </p:nvSpPr>
        <p:spPr>
          <a:xfrm>
            <a:off x="-107100" y="-63600"/>
            <a:ext cx="12405900" cy="698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6648767208_0_829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2024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noFill/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648767208_0_832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2024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Light Blue Shield">
  <p:cSld name="CUSTOM_3">
    <p:bg>
      <p:bgPr>
        <a:noFill/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648767208_0_834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 Honorlock, Inc. - Confidential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Blue Shield">
  <p:cSld name="CUSTOM_1">
    <p:bg>
      <p:bgPr>
        <a:noFill/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648767208_0_836"/>
          <p:cNvSpPr/>
          <p:nvPr/>
        </p:nvSpPr>
        <p:spPr>
          <a:xfrm>
            <a:off x="0" y="0"/>
            <a:ext cx="12192000" cy="6858008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g36648767208_0_836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2024 Honorlock, Inc. - Confidential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L Light Blue Shield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1054c40bd7_0_60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648767208_0_840"/>
          <p:cNvSpPr txBox="1"/>
          <p:nvPr>
            <p:ph type="ctrTitle"/>
          </p:nvPr>
        </p:nvSpPr>
        <p:spPr>
          <a:xfrm>
            <a:off x="447800" y="2485333"/>
            <a:ext cx="5627700" cy="105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248" name="Google Shape;248;g36648767208_0_840"/>
          <p:cNvSpPr txBox="1"/>
          <p:nvPr>
            <p:ph idx="1" type="subTitle"/>
          </p:nvPr>
        </p:nvSpPr>
        <p:spPr>
          <a:xfrm>
            <a:off x="447800" y="3620667"/>
            <a:ext cx="5128500" cy="75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990E2"/>
              </a:buClr>
              <a:buSzPts val="2900"/>
              <a:buFont typeface="Poppins Medium"/>
              <a:buNone/>
              <a:defRPr sz="2900">
                <a:solidFill>
                  <a:srgbClr val="4990E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766"/>
              </a:buClr>
              <a:buSzPts val="2900"/>
              <a:buNone/>
              <a:defRPr sz="2900">
                <a:solidFill>
                  <a:srgbClr val="666766"/>
                </a:solidFill>
              </a:defRPr>
            </a:lvl9pPr>
          </a:lstStyle>
          <a:p/>
        </p:txBody>
      </p:sp>
      <p:sp>
        <p:nvSpPr>
          <p:cNvPr id="249" name="Google Shape;249;g36648767208_0_840"/>
          <p:cNvSpPr/>
          <p:nvPr/>
        </p:nvSpPr>
        <p:spPr>
          <a:xfrm>
            <a:off x="447801" y="844133"/>
            <a:ext cx="781200" cy="78120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g36648767208_0_840"/>
          <p:cNvSpPr/>
          <p:nvPr/>
        </p:nvSpPr>
        <p:spPr>
          <a:xfrm>
            <a:off x="6075400" y="408733"/>
            <a:ext cx="5895996" cy="6040535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g36648767208_0_840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noFill/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648767208_0_846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4" name="Google Shape;254;g36648767208_0_84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g36648767208_0_846"/>
          <p:cNvSpPr/>
          <p:nvPr/>
        </p:nvSpPr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g36648767208_0_846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7" name="Google Shape;257;g36648767208_0_846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648767208_0_8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1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0" name="Google Shape;260;g36648767208_0_85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 SemiBold"/>
              <a:buChar char="•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1" name="Google Shape;261;g36648767208_0_852"/>
          <p:cNvSpPr/>
          <p:nvPr/>
        </p:nvSpPr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g36648767208_0_8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g36648767208_0_852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6648767208_0_8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1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36648767208_0_858"/>
          <p:cNvSpPr txBox="1"/>
          <p:nvPr>
            <p:ph idx="1" type="body"/>
          </p:nvPr>
        </p:nvSpPr>
        <p:spPr>
          <a:xfrm>
            <a:off x="415600" y="1536633"/>
            <a:ext cx="52779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 SemiBold"/>
              <a:buChar char="•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7" name="Google Shape;267;g36648767208_0_858"/>
          <p:cNvSpPr/>
          <p:nvPr/>
        </p:nvSpPr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g36648767208_0_8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g36648767208_0_858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rgbClr val="666766"/>
              </a:solidFill>
            </a:endParaRPr>
          </a:p>
        </p:txBody>
      </p:sp>
      <p:sp>
        <p:nvSpPr>
          <p:cNvPr id="270" name="Google Shape;270;g36648767208_0_858"/>
          <p:cNvSpPr txBox="1"/>
          <p:nvPr>
            <p:ph idx="2" type="body"/>
          </p:nvPr>
        </p:nvSpPr>
        <p:spPr>
          <a:xfrm>
            <a:off x="6297400" y="1509700"/>
            <a:ext cx="52779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 SemiBold"/>
              <a:buChar char="•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648767208_0_8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100"/>
              <a:buFont typeface="Poppins"/>
              <a:buNone/>
              <a:defRPr b="1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g36648767208_0_8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 SemiBold"/>
              <a:buChar char="•"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74" name="Google Shape;274;g36648767208_0_865"/>
          <p:cNvPicPr preferRelativeResize="0"/>
          <p:nvPr/>
        </p:nvPicPr>
        <p:blipFill rotWithShape="1">
          <a:blip r:embed="rId2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6648767208_0_8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g36648767208_0_865"/>
          <p:cNvSpPr txBox="1"/>
          <p:nvPr/>
        </p:nvSpPr>
        <p:spPr>
          <a:xfrm>
            <a:off x="205867" y="6274833"/>
            <a:ext cx="39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rPr>
              <a:t>© 2025 Honorlock, Inc. - Confidential</a:t>
            </a:r>
            <a:endParaRPr sz="1100">
              <a:solidFill>
                <a:srgbClr val="6667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1">
  <p:cSld name="SECTION_HEADER_1_1">
    <p:bg>
      <p:bgPr>
        <a:noFill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648767208_0_871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oppins"/>
              <a:buNone/>
              <a:defRPr b="1" sz="4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9" name="Google Shape;279;g36648767208_0_8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buNone/>
              <a:defRPr sz="1100">
                <a:solidFill>
                  <a:srgbClr val="6667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g36648767208_0_871"/>
          <p:cNvSpPr/>
          <p:nvPr/>
        </p:nvSpPr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g36648767208_0_871"/>
          <p:cNvSpPr txBox="1"/>
          <p:nvPr>
            <p:ph idx="1" type="body"/>
          </p:nvPr>
        </p:nvSpPr>
        <p:spPr>
          <a:xfrm>
            <a:off x="4585433" y="1536633"/>
            <a:ext cx="719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>
              <a:spcBef>
                <a:spcPts val="11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>
              <a:spcBef>
                <a:spcPts val="500"/>
              </a:spcBef>
              <a:spcAft>
                <a:spcPts val="0"/>
              </a:spcAft>
              <a:buSzPts val="15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>
              <a:spcBef>
                <a:spcPts val="500"/>
              </a:spcBef>
              <a:spcAft>
                <a:spcPts val="0"/>
              </a:spcAft>
              <a:buSzPts val="36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>
              <a:spcBef>
                <a:spcPts val="500"/>
              </a:spcBef>
              <a:spcAft>
                <a:spcPts val="0"/>
              </a:spcAft>
              <a:buSzPts val="20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2" name="Google Shape;282;g36648767208_0_871"/>
          <p:cNvSpPr txBox="1"/>
          <p:nvPr/>
        </p:nvSpPr>
        <p:spPr>
          <a:xfrm>
            <a:off x="205867" y="6274833"/>
            <a:ext cx="399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Honorlock, Inc. - Confidential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one column on white">
  <p:cSld name="Title with one column on whi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601ab07528_0_144"/>
          <p:cNvSpPr txBox="1"/>
          <p:nvPr>
            <p:ph type="title"/>
          </p:nvPr>
        </p:nvSpPr>
        <p:spPr>
          <a:xfrm>
            <a:off x="838200" y="404636"/>
            <a:ext cx="10515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C8B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601ab07528_0_144"/>
          <p:cNvSpPr txBox="1"/>
          <p:nvPr>
            <p:ph idx="1" type="body"/>
          </p:nvPr>
        </p:nvSpPr>
        <p:spPr>
          <a:xfrm>
            <a:off x="838200" y="829733"/>
            <a:ext cx="10515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79595"/>
              </a:buClr>
              <a:buSzPts val="1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F6624"/>
              </a:buClr>
              <a:buSzPts val="1900"/>
              <a:buNone/>
              <a:defRPr/>
            </a:lvl2pPr>
            <a:lvl3pPr indent="-3492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9595"/>
              </a:buClr>
              <a:buSzPts val="19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" name="Google Shape;27;g2601ab07528_0_144"/>
          <p:cNvSpPr txBox="1"/>
          <p:nvPr>
            <p:ph idx="2" type="body"/>
          </p:nvPr>
        </p:nvSpPr>
        <p:spPr>
          <a:xfrm>
            <a:off x="838200" y="1570629"/>
            <a:ext cx="105156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79595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F6624"/>
              </a:buClr>
              <a:buSzPts val="19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9595"/>
              </a:buClr>
              <a:buSzPts val="150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" name="Google Shape;28;g2601ab07528_0_144"/>
          <p:cNvSpPr txBox="1"/>
          <p:nvPr/>
        </p:nvSpPr>
        <p:spPr>
          <a:xfrm>
            <a:off x="11658661" y="6350770"/>
            <a:ext cx="426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43C8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243C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1_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01ab07528_0_3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g2601ab07528_0_399"/>
          <p:cNvPicPr preferRelativeResize="0"/>
          <p:nvPr/>
        </p:nvPicPr>
        <p:blipFill rotWithShape="1">
          <a:blip r:embed="rId2">
            <a:alphaModFix/>
          </a:blip>
          <a:srcRect b="10912" l="0" r="34210" t="18862"/>
          <a:stretch/>
        </p:blipFill>
        <p:spPr>
          <a:xfrm>
            <a:off x="6711781" y="0"/>
            <a:ext cx="548022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2" name="Google Shape;32;g2601ab07528_0_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394328"/>
            <a:ext cx="1281871" cy="25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age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648767208_0_181"/>
          <p:cNvSpPr/>
          <p:nvPr/>
        </p:nvSpPr>
        <p:spPr>
          <a:xfrm>
            <a:off x="-107100" y="-63600"/>
            <a:ext cx="12406200" cy="698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6648767208_0_181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Shield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648767208_0_184"/>
          <p:cNvSpPr txBox="1"/>
          <p:nvPr/>
        </p:nvSpPr>
        <p:spPr>
          <a:xfrm>
            <a:off x="617105" y="6178443"/>
            <a:ext cx="23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en-US" sz="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b="0" i="0" lang="en-US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Honorlock, Inc. - Confidential</a:t>
            </a:r>
            <a:endParaRPr b="0" i="0" sz="800" u="none" cap="none" strike="noStrik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C8B"/>
              </a:buClr>
              <a:buSzPts val="3100"/>
              <a:buFont typeface="Poppins"/>
              <a:buNone/>
              <a:defRPr b="1" i="0" sz="3100" u="none" cap="none" strike="noStrike">
                <a:solidFill>
                  <a:srgbClr val="243C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253331"/>
            <a:ext cx="10515600" cy="313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9595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F6624"/>
              </a:buClr>
              <a:buSzPts val="1800"/>
              <a:buFont typeface="Poppins"/>
              <a:buChar char="•"/>
              <a:defRPr b="1" i="0" sz="1800" u="none" cap="none" strike="noStrike">
                <a:solidFill>
                  <a:srgbClr val="EF662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9595"/>
              </a:buClr>
              <a:buSzPts val="1400"/>
              <a:buFont typeface="Poppins"/>
              <a:buChar char="•"/>
              <a:defRPr b="0" i="0" sz="14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6648767208_0_178"/>
          <p:cNvSpPr txBox="1"/>
          <p:nvPr>
            <p:ph type="title"/>
          </p:nvPr>
        </p:nvSpPr>
        <p:spPr>
          <a:xfrm>
            <a:off x="838200" y="365125"/>
            <a:ext cx="10515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C8B"/>
              </a:buClr>
              <a:buSzPts val="3100"/>
              <a:buFont typeface="Poppins"/>
              <a:buNone/>
              <a:defRPr b="1" i="0" sz="3100" u="none" cap="none" strike="noStrike">
                <a:solidFill>
                  <a:srgbClr val="243C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" name="Google Shape;35;g36648767208_0_178"/>
          <p:cNvSpPr txBox="1"/>
          <p:nvPr>
            <p:ph idx="1" type="body"/>
          </p:nvPr>
        </p:nvSpPr>
        <p:spPr>
          <a:xfrm>
            <a:off x="838200" y="1253331"/>
            <a:ext cx="10515600" cy="31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79595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F6624"/>
              </a:buClr>
              <a:buSzPts val="1800"/>
              <a:buFont typeface="Poppins"/>
              <a:buChar char="•"/>
              <a:defRPr b="1" i="0" sz="1800" u="none" cap="none" strike="noStrike">
                <a:solidFill>
                  <a:srgbClr val="EF662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9595"/>
              </a:buClr>
              <a:buSzPts val="1400"/>
              <a:buFont typeface="Poppins"/>
              <a:buChar char="•"/>
              <a:defRPr b="0" i="0" sz="14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648767208_0_3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 SemiBold"/>
              <a:buChar char="●"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g36648767208_0_3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 sz="3700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g36648767208_0_3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648767208_0_4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 SemiBold"/>
              <a:buChar char="●"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0" name="Google Shape;120;g36648767208_0_47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 sz="3700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g36648767208_0_4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648767208_0_6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 SemiBold"/>
              <a:buChar char="●"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7" name="Google Shape;177;g36648767208_0_6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D8B"/>
              </a:buClr>
              <a:buSzPts val="3700"/>
              <a:buFont typeface="Poppins"/>
              <a:buNone/>
              <a:defRPr b="1" sz="3700">
                <a:solidFill>
                  <a:srgbClr val="253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g36648767208_0_6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648767208_0_826"/>
          <p:cNvSpPr txBox="1"/>
          <p:nvPr>
            <p:ph type="title"/>
          </p:nvPr>
        </p:nvSpPr>
        <p:spPr>
          <a:xfrm>
            <a:off x="838200" y="365125"/>
            <a:ext cx="10515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C8B"/>
              </a:buClr>
              <a:buSzPts val="3100"/>
              <a:buFont typeface="Poppins"/>
              <a:buNone/>
              <a:defRPr b="1" i="0" sz="3100" u="none" cap="none" strike="noStrike">
                <a:solidFill>
                  <a:srgbClr val="243C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None/>
              <a:defRPr b="0" i="0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34" name="Google Shape;234;g36648767208_0_826"/>
          <p:cNvSpPr txBox="1"/>
          <p:nvPr>
            <p:ph idx="1" type="body"/>
          </p:nvPr>
        </p:nvSpPr>
        <p:spPr>
          <a:xfrm>
            <a:off x="838200" y="1253331"/>
            <a:ext cx="10515600" cy="31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marR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79595"/>
              </a:buClr>
              <a:buSzPts val="1900"/>
              <a:buFont typeface="Poppins"/>
              <a:buChar char="•"/>
              <a:defRPr b="0" i="0" sz="19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F6624"/>
              </a:buClr>
              <a:buSzPts val="1900"/>
              <a:buFont typeface="Poppins"/>
              <a:buChar char="•"/>
              <a:defRPr b="1" i="0" sz="1900" u="none" cap="none" strike="noStrike">
                <a:solidFill>
                  <a:srgbClr val="EF662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79595"/>
              </a:buClr>
              <a:buSzPts val="1500"/>
              <a:buFont typeface="Poppins"/>
              <a:buChar char="•"/>
              <a:defRPr b="0" i="0" sz="1500" u="none" cap="none" strike="noStrike">
                <a:solidFill>
                  <a:srgbClr val="97959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•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•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•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•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6648767208_0_73"/>
          <p:cNvSpPr txBox="1"/>
          <p:nvPr>
            <p:ph type="ctrTitle"/>
          </p:nvPr>
        </p:nvSpPr>
        <p:spPr>
          <a:xfrm>
            <a:off x="466000" y="3390908"/>
            <a:ext cx="5627700" cy="105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5600"/>
              <a:t>Introducing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5600"/>
              <a:t>Honorlock</a:t>
            </a:r>
            <a:endParaRPr sz="5600"/>
          </a:p>
        </p:txBody>
      </p:sp>
      <p:sp>
        <p:nvSpPr>
          <p:cNvPr id="288" name="Google Shape;288;g36648767208_0_73"/>
          <p:cNvSpPr txBox="1"/>
          <p:nvPr/>
        </p:nvSpPr>
        <p:spPr>
          <a:xfrm>
            <a:off x="466001" y="4759475"/>
            <a:ext cx="57831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3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Advancing assessment proctoring with integrity, humanity and trust</a:t>
            </a:r>
            <a:endParaRPr b="0" i="0" sz="2300" u="none" cap="none" strike="noStrike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648767208_0_172"/>
          <p:cNvSpPr txBox="1"/>
          <p:nvPr>
            <p:ph type="title"/>
          </p:nvPr>
        </p:nvSpPr>
        <p:spPr>
          <a:xfrm>
            <a:off x="301667" y="2867800"/>
            <a:ext cx="3470400" cy="112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5400"/>
              <a:t>Best of Both Worlds. </a:t>
            </a:r>
            <a:endParaRPr sz="5400"/>
          </a:p>
        </p:txBody>
      </p:sp>
      <p:pic>
        <p:nvPicPr>
          <p:cNvPr id="294" name="Google Shape;294;g36648767208_0_172"/>
          <p:cNvPicPr preferRelativeResize="0"/>
          <p:nvPr/>
        </p:nvPicPr>
        <p:blipFill rotWithShape="1">
          <a:blip r:embed="rId3">
            <a:alphaModFix/>
          </a:blip>
          <a:srcRect b="10255" l="13940" r="14277" t="9936"/>
          <a:stretch/>
        </p:blipFill>
        <p:spPr>
          <a:xfrm>
            <a:off x="4234566" y="966650"/>
            <a:ext cx="7874970" cy="492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6648767208_0_172"/>
          <p:cNvSpPr txBox="1"/>
          <p:nvPr/>
        </p:nvSpPr>
        <p:spPr>
          <a:xfrm>
            <a:off x="4234567" y="5891367"/>
            <a:ext cx="7874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4990E2"/>
                </a:solidFill>
                <a:latin typeface="Poppins"/>
                <a:ea typeface="Poppins"/>
                <a:cs typeface="Poppins"/>
                <a:sym typeface="Poppins"/>
              </a:rPr>
              <a:t>Live Proctoring,</a:t>
            </a:r>
            <a:r>
              <a:rPr b="1" lang="en-US" sz="3100">
                <a:solidFill>
                  <a:srgbClr val="243C8B"/>
                </a:solidFill>
                <a:latin typeface="Poppins"/>
                <a:ea typeface="Poppins"/>
                <a:cs typeface="Poppins"/>
                <a:sym typeface="Poppins"/>
              </a:rPr>
              <a:t> Enhanced by AI</a:t>
            </a:r>
            <a:endParaRPr b="1" sz="3100">
              <a:solidFill>
                <a:srgbClr val="243C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648767208_0_45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Honorlock Difference</a:t>
            </a:r>
            <a:endParaRPr/>
          </a:p>
        </p:txBody>
      </p:sp>
      <p:sp>
        <p:nvSpPr>
          <p:cNvPr id="301" name="Google Shape;301;g36648767208_0_457"/>
          <p:cNvSpPr txBox="1"/>
          <p:nvPr/>
        </p:nvSpPr>
        <p:spPr>
          <a:xfrm>
            <a:off x="357800" y="1880375"/>
            <a:ext cx="6801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Honorlock’s</a:t>
            </a: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proctoring service saves instructor time, protects institution reputation, and fosters student success.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g36648767208_0_457"/>
          <p:cNvSpPr/>
          <p:nvPr/>
        </p:nvSpPr>
        <p:spPr>
          <a:xfrm rot="5400000">
            <a:off x="1189837" y="3547567"/>
            <a:ext cx="1212900" cy="1133700"/>
          </a:xfrm>
          <a:prstGeom prst="homePlate">
            <a:avLst>
              <a:gd fmla="val 3191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6648767208_0_457"/>
          <p:cNvSpPr/>
          <p:nvPr/>
        </p:nvSpPr>
        <p:spPr>
          <a:xfrm rot="5400000">
            <a:off x="3415027" y="3547567"/>
            <a:ext cx="1212900" cy="1133700"/>
          </a:xfrm>
          <a:prstGeom prst="homePlate">
            <a:avLst>
              <a:gd fmla="val 3191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6648767208_0_457"/>
          <p:cNvSpPr/>
          <p:nvPr/>
        </p:nvSpPr>
        <p:spPr>
          <a:xfrm rot="5400000">
            <a:off x="5694524" y="3547567"/>
            <a:ext cx="1212900" cy="1133700"/>
          </a:xfrm>
          <a:prstGeom prst="homePlate">
            <a:avLst>
              <a:gd fmla="val 3191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6648767208_0_457"/>
          <p:cNvSpPr txBox="1"/>
          <p:nvPr>
            <p:ph idx="4294967295" type="subTitle"/>
          </p:nvPr>
        </p:nvSpPr>
        <p:spPr>
          <a:xfrm>
            <a:off x="730267" y="4877272"/>
            <a:ext cx="21240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595"/>
              </a:buClr>
              <a:buSzPts val="900"/>
              <a:buFont typeface="Poppins"/>
              <a:buNone/>
            </a:pPr>
            <a:r>
              <a:rPr b="1" lang="en-US" sz="1600">
                <a:solidFill>
                  <a:schemeClr val="dk1"/>
                </a:solidFill>
              </a:rPr>
              <a:t>Deter &amp; Prevent Academic Dishonesty</a:t>
            </a:r>
            <a:endParaRPr b="1" i="0" sz="1600" u="none" cap="none" strike="noStrike">
              <a:solidFill>
                <a:srgbClr val="97959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g36648767208_0_457"/>
          <p:cNvSpPr txBox="1"/>
          <p:nvPr>
            <p:ph idx="4294967295" type="subTitle"/>
          </p:nvPr>
        </p:nvSpPr>
        <p:spPr>
          <a:xfrm>
            <a:off x="3277106" y="4877272"/>
            <a:ext cx="1527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79595"/>
              </a:buClr>
              <a:buSzPts val="1900"/>
              <a:buFont typeface="Poppins"/>
              <a:buNone/>
            </a:pPr>
            <a:r>
              <a:rPr b="1" lang="en-US" sz="1600">
                <a:solidFill>
                  <a:schemeClr val="dk1"/>
                </a:solidFill>
              </a:rPr>
              <a:t>Reduce Test Anxiety</a:t>
            </a:r>
            <a:endParaRPr b="1" i="0" sz="1600" u="none" cap="none" strike="noStrike">
              <a:solidFill>
                <a:srgbClr val="97959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g36648767208_0_457"/>
          <p:cNvSpPr txBox="1"/>
          <p:nvPr>
            <p:ph idx="4294967295" type="subTitle"/>
          </p:nvPr>
        </p:nvSpPr>
        <p:spPr>
          <a:xfrm>
            <a:off x="5442900" y="4877261"/>
            <a:ext cx="1716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979595"/>
              </a:buClr>
              <a:buSzPts val="1900"/>
              <a:buFont typeface="Poppins"/>
              <a:buNone/>
            </a:pPr>
            <a:r>
              <a:rPr b="1" lang="en-US" sz="1600">
                <a:solidFill>
                  <a:schemeClr val="dk1"/>
                </a:solidFill>
              </a:rPr>
              <a:t>Remediate Leaked Test Content</a:t>
            </a:r>
            <a:endParaRPr b="1" i="0" sz="1600" u="none" cap="none" strike="noStrike">
              <a:solidFill>
                <a:srgbClr val="97959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8" name="Google Shape;308;g36648767208_0_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9425" y="3664469"/>
            <a:ext cx="843181" cy="6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6648767208_0_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2258" y="3735771"/>
            <a:ext cx="797798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6648767208_0_4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0946" y="3724010"/>
            <a:ext cx="562363" cy="6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6648767208_0_4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9400" y="1462833"/>
            <a:ext cx="4718824" cy="39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648767208_0_2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rPr lang="en-US"/>
              <a:t>Honorlock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6648767208_0_290"/>
          <p:cNvSpPr txBox="1"/>
          <p:nvPr/>
        </p:nvSpPr>
        <p:spPr>
          <a:xfrm>
            <a:off x="415600" y="1714500"/>
            <a:ext cx="113607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900">
                <a:solidFill>
                  <a:srgbClr val="4990E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24 hours a day</a:t>
            </a:r>
            <a:r>
              <a:rPr lang="en-US" sz="1900">
                <a:solidFill>
                  <a:srgbClr val="4990E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 |</a:t>
            </a:r>
            <a:r>
              <a:rPr lang="en-US" sz="1900">
                <a:solidFill>
                  <a:srgbClr val="4990E2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00">
                <a:solidFill>
                  <a:srgbClr val="4990E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 days a week </a:t>
            </a:r>
            <a:r>
              <a:rPr lang="en-US" sz="1900">
                <a:solidFill>
                  <a:srgbClr val="4990E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|</a:t>
            </a:r>
            <a:r>
              <a:rPr lang="en-US" sz="1900">
                <a:solidFill>
                  <a:srgbClr val="4990E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365 days a year</a:t>
            </a:r>
            <a:endParaRPr sz="1900">
              <a:solidFill>
                <a:srgbClr val="4990E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support reduces IT requests and saves valuable time.</a:t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g36648767208_0_290"/>
          <p:cNvSpPr/>
          <p:nvPr/>
        </p:nvSpPr>
        <p:spPr>
          <a:xfrm>
            <a:off x="484541" y="2742800"/>
            <a:ext cx="2315700" cy="349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g36648767208_0_290"/>
          <p:cNvSpPr/>
          <p:nvPr/>
        </p:nvSpPr>
        <p:spPr>
          <a:xfrm>
            <a:off x="415600" y="2792551"/>
            <a:ext cx="2315700" cy="1602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g36648767208_0_290"/>
          <p:cNvSpPr/>
          <p:nvPr/>
        </p:nvSpPr>
        <p:spPr>
          <a:xfrm>
            <a:off x="547504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&lt;15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s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21" name="Google Shape;321;g36648767208_0_290"/>
          <p:cNvSpPr/>
          <p:nvPr/>
        </p:nvSpPr>
        <p:spPr>
          <a:xfrm rot="5400000">
            <a:off x="1342922" y="4378853"/>
            <a:ext cx="460800" cy="317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g36648767208_0_290"/>
          <p:cNvSpPr/>
          <p:nvPr/>
        </p:nvSpPr>
        <p:spPr>
          <a:xfrm>
            <a:off x="484528" y="4831091"/>
            <a:ext cx="22248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Average Response TIme</a:t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3" name="Google Shape;323;g36648767208_0_290"/>
          <p:cNvSpPr/>
          <p:nvPr/>
        </p:nvSpPr>
        <p:spPr>
          <a:xfrm>
            <a:off x="2913942" y="2742800"/>
            <a:ext cx="2315700" cy="349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g36648767208_0_290"/>
          <p:cNvSpPr/>
          <p:nvPr/>
        </p:nvSpPr>
        <p:spPr>
          <a:xfrm>
            <a:off x="2845006" y="2792551"/>
            <a:ext cx="2315700" cy="1602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g36648767208_0_290"/>
          <p:cNvSpPr/>
          <p:nvPr/>
        </p:nvSpPr>
        <p:spPr>
          <a:xfrm>
            <a:off x="2976906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99+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%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26" name="Google Shape;326;g36648767208_0_290"/>
          <p:cNvSpPr/>
          <p:nvPr/>
        </p:nvSpPr>
        <p:spPr>
          <a:xfrm rot="5400000">
            <a:off x="3772320" y="4378853"/>
            <a:ext cx="460800" cy="317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g36648767208_0_290"/>
          <p:cNvSpPr/>
          <p:nvPr/>
        </p:nvSpPr>
        <p:spPr>
          <a:xfrm>
            <a:off x="2913982" y="4831091"/>
            <a:ext cx="22248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Issues</a:t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Resolved</a:t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8" name="Google Shape;328;g36648767208_0_290"/>
          <p:cNvSpPr/>
          <p:nvPr/>
        </p:nvSpPr>
        <p:spPr>
          <a:xfrm>
            <a:off x="5343344" y="2742800"/>
            <a:ext cx="2315700" cy="349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g36648767208_0_290"/>
          <p:cNvSpPr/>
          <p:nvPr/>
        </p:nvSpPr>
        <p:spPr>
          <a:xfrm>
            <a:off x="5274412" y="2792551"/>
            <a:ext cx="2315700" cy="1602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g36648767208_0_290"/>
          <p:cNvSpPr/>
          <p:nvPr/>
        </p:nvSpPr>
        <p:spPr>
          <a:xfrm>
            <a:off x="5406307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94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%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31" name="Google Shape;331;g36648767208_0_290"/>
          <p:cNvSpPr/>
          <p:nvPr/>
        </p:nvSpPr>
        <p:spPr>
          <a:xfrm rot="5400000">
            <a:off x="6201719" y="4378853"/>
            <a:ext cx="460800" cy="317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g36648767208_0_290"/>
          <p:cNvSpPr/>
          <p:nvPr/>
        </p:nvSpPr>
        <p:spPr>
          <a:xfrm>
            <a:off x="5343358" y="4831091"/>
            <a:ext cx="23721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Student Satisfaction Rate</a:t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33" name="Google Shape;333;g36648767208_0_290" title="Honorlock_Support.png"/>
          <p:cNvPicPr preferRelativeResize="0"/>
          <p:nvPr/>
        </p:nvPicPr>
        <p:blipFill rotWithShape="1">
          <a:blip r:embed="rId3">
            <a:alphaModFix/>
          </a:blip>
          <a:srcRect b="0" l="19269" r="20398" t="0"/>
          <a:stretch/>
        </p:blipFill>
        <p:spPr>
          <a:xfrm>
            <a:off x="8090033" y="2577419"/>
            <a:ext cx="3937233" cy="382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648767208_0_60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Focused on the Student Experience</a:t>
            </a:r>
            <a:endParaRPr/>
          </a:p>
        </p:txBody>
      </p:sp>
      <p:pic>
        <p:nvPicPr>
          <p:cNvPr id="339" name="Google Shape;339;g36648767208_0_609"/>
          <p:cNvPicPr preferRelativeResize="0"/>
          <p:nvPr/>
        </p:nvPicPr>
        <p:blipFill rotWithShape="1">
          <a:blip r:embed="rId3">
            <a:alphaModFix/>
          </a:blip>
          <a:srcRect b="0" l="0" r="0" t="-1430"/>
          <a:stretch/>
        </p:blipFill>
        <p:spPr>
          <a:xfrm>
            <a:off x="4315967" y="1758333"/>
            <a:ext cx="3753532" cy="45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6648767208_0_609"/>
          <p:cNvSpPr/>
          <p:nvPr/>
        </p:nvSpPr>
        <p:spPr>
          <a:xfrm>
            <a:off x="2447428" y="2471528"/>
            <a:ext cx="2506500" cy="1337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bl" dir="5400000" dist="25400">
              <a:srgbClr val="000000">
                <a:alpha val="3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6648767208_0_609"/>
          <p:cNvSpPr txBox="1"/>
          <p:nvPr/>
        </p:nvSpPr>
        <p:spPr>
          <a:xfrm>
            <a:off x="2595533" y="2531033"/>
            <a:ext cx="229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HonorPrep</a:t>
            </a:r>
            <a:r>
              <a:rPr baseline="30000" i="0" lang="en-US" sz="19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TM</a:t>
            </a:r>
            <a:endParaRPr baseline="30000" i="0" sz="19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g36648767208_0_609"/>
          <p:cNvSpPr txBox="1"/>
          <p:nvPr/>
        </p:nvSpPr>
        <p:spPr>
          <a:xfrm>
            <a:off x="2751798" y="3141661"/>
            <a:ext cx="1916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guided student tutorial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g36648767208_0_609"/>
          <p:cNvSpPr/>
          <p:nvPr/>
        </p:nvSpPr>
        <p:spPr>
          <a:xfrm>
            <a:off x="7464650" y="1607950"/>
            <a:ext cx="2792700" cy="1337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bl" dir="5400000" dist="25400">
              <a:srgbClr val="000000">
                <a:alpha val="3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6648767208_0_609"/>
          <p:cNvSpPr txBox="1"/>
          <p:nvPr/>
        </p:nvSpPr>
        <p:spPr>
          <a:xfrm>
            <a:off x="7750915" y="1667451"/>
            <a:ext cx="19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b="1" i="0" sz="2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g36648767208_0_609"/>
          <p:cNvSpPr txBox="1"/>
          <p:nvPr/>
        </p:nvSpPr>
        <p:spPr>
          <a:xfrm>
            <a:off x="7769026" y="2278075"/>
            <a:ext cx="2291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94% support satisfaction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&amp; </a:t>
            </a: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&lt;15 </a:t>
            </a: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second ~ response time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g36648767208_0_609"/>
          <p:cNvSpPr/>
          <p:nvPr/>
        </p:nvSpPr>
        <p:spPr>
          <a:xfrm>
            <a:off x="7750925" y="4044525"/>
            <a:ext cx="3753600" cy="15483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bl" dir="5400000" dist="25400">
              <a:srgbClr val="000000">
                <a:alpha val="3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6648767208_0_609"/>
          <p:cNvSpPr txBox="1"/>
          <p:nvPr/>
        </p:nvSpPr>
        <p:spPr>
          <a:xfrm>
            <a:off x="8037185" y="4104027"/>
            <a:ext cx="1916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Proctors</a:t>
            </a:r>
            <a:endParaRPr b="1" i="0" sz="2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g36648767208_0_609"/>
          <p:cNvSpPr txBox="1"/>
          <p:nvPr/>
        </p:nvSpPr>
        <p:spPr>
          <a:xfrm>
            <a:off x="8055300" y="4714650"/>
            <a:ext cx="3152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Extensively trained on DEI, mindfulness, becoming trauma-informed and de-escalation strategies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g36648767208_0_609"/>
          <p:cNvSpPr/>
          <p:nvPr/>
        </p:nvSpPr>
        <p:spPr>
          <a:xfrm>
            <a:off x="1410625" y="4414725"/>
            <a:ext cx="3543300" cy="15741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bl" dir="5400000" dist="25400">
              <a:srgbClr val="000000">
                <a:alpha val="3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6648767208_0_609"/>
          <p:cNvSpPr txBox="1"/>
          <p:nvPr/>
        </p:nvSpPr>
        <p:spPr>
          <a:xfrm>
            <a:off x="1604351" y="4537175"/>
            <a:ext cx="3152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Reduced Anxiety </a:t>
            </a:r>
            <a:endParaRPr b="1" i="0" sz="25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g36648767208_0_609"/>
          <p:cNvSpPr txBox="1"/>
          <p:nvPr/>
        </p:nvSpPr>
        <p:spPr>
          <a:xfrm>
            <a:off x="1628724" y="5084850"/>
            <a:ext cx="3152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100% of students who had a proctor pop-in reported feeling less anxious during their exam</a:t>
            </a:r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648767208_0_6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rPr lang="en-US"/>
              <a:t>Adoption Toolkit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6648767208_0_683"/>
          <p:cNvSpPr txBox="1"/>
          <p:nvPr/>
        </p:nvSpPr>
        <p:spPr>
          <a:xfrm>
            <a:off x="415600" y="1314573"/>
            <a:ext cx="11360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900">
                <a:solidFill>
                  <a:srgbClr val="4990E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Empower your teams to maximize Honorlock.</a:t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g36648767208_0_683"/>
          <p:cNvSpPr/>
          <p:nvPr/>
        </p:nvSpPr>
        <p:spPr>
          <a:xfrm>
            <a:off x="547504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&lt;15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s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59" name="Google Shape;359;g36648767208_0_683"/>
          <p:cNvSpPr/>
          <p:nvPr/>
        </p:nvSpPr>
        <p:spPr>
          <a:xfrm>
            <a:off x="2976906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99+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%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60" name="Google Shape;360;g36648767208_0_683"/>
          <p:cNvSpPr/>
          <p:nvPr/>
        </p:nvSpPr>
        <p:spPr>
          <a:xfrm>
            <a:off x="5406307" y="2902970"/>
            <a:ext cx="20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94</a:t>
            </a:r>
            <a:r>
              <a:rPr lang="en-US" sz="5300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rPr>
              <a:t>%</a:t>
            </a:r>
            <a:endParaRPr sz="5300">
              <a:solidFill>
                <a:schemeClr val="lt1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361" name="Google Shape;361;g36648767208_0_683"/>
          <p:cNvSpPr/>
          <p:nvPr/>
        </p:nvSpPr>
        <p:spPr>
          <a:xfrm>
            <a:off x="4263673" y="4048076"/>
            <a:ext cx="6953100" cy="902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g36648767208_0_683"/>
          <p:cNvSpPr/>
          <p:nvPr/>
        </p:nvSpPr>
        <p:spPr>
          <a:xfrm>
            <a:off x="1252000" y="4154486"/>
            <a:ext cx="3170100" cy="689700"/>
          </a:xfrm>
          <a:prstGeom prst="homePlate">
            <a:avLst>
              <a:gd fmla="val 50000" name="adj"/>
            </a:avLst>
          </a:prstGeom>
          <a:solidFill>
            <a:srgbClr val="243C8B"/>
          </a:solidFill>
          <a:ln>
            <a:noFill/>
          </a:ln>
          <a:effectLst>
            <a:outerShdw blurRad="57150" rotWithShape="0" algn="bl" dir="5400000" dist="57150">
              <a:srgbClr val="000000">
                <a:alpha val="8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Honorlock Page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g36648767208_0_683"/>
          <p:cNvSpPr/>
          <p:nvPr/>
        </p:nvSpPr>
        <p:spPr>
          <a:xfrm>
            <a:off x="4263673" y="3048212"/>
            <a:ext cx="6953100" cy="902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g36648767208_0_683"/>
          <p:cNvSpPr/>
          <p:nvPr/>
        </p:nvSpPr>
        <p:spPr>
          <a:xfrm>
            <a:off x="4263673" y="2048375"/>
            <a:ext cx="6953100" cy="902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g36648767208_0_683"/>
          <p:cNvSpPr/>
          <p:nvPr/>
        </p:nvSpPr>
        <p:spPr>
          <a:xfrm>
            <a:off x="1252000" y="3154612"/>
            <a:ext cx="3170100" cy="689700"/>
          </a:xfrm>
          <a:prstGeom prst="homePlate">
            <a:avLst>
              <a:gd fmla="val 50000" name="adj"/>
            </a:avLst>
          </a:prstGeom>
          <a:solidFill>
            <a:srgbClr val="243C8B"/>
          </a:solidFill>
          <a:ln>
            <a:noFill/>
          </a:ln>
          <a:effectLst>
            <a:outerShdw blurRad="57150" rotWithShape="0" algn="bl" dir="5400000" dist="57150">
              <a:srgbClr val="000000">
                <a:alpha val="8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 Templates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g36648767208_0_683"/>
          <p:cNvSpPr/>
          <p:nvPr/>
        </p:nvSpPr>
        <p:spPr>
          <a:xfrm>
            <a:off x="1252000" y="2099650"/>
            <a:ext cx="3170100" cy="689700"/>
          </a:xfrm>
          <a:prstGeom prst="homePlate">
            <a:avLst>
              <a:gd fmla="val 50000" name="adj"/>
            </a:avLst>
          </a:prstGeom>
          <a:solidFill>
            <a:srgbClr val="243C8B"/>
          </a:solidFill>
          <a:ln>
            <a:noFill/>
          </a:ln>
          <a:effectLst>
            <a:outerShdw blurRad="57150" rotWithShape="0" algn="bl" dir="5400000" dist="57150">
              <a:srgbClr val="000000">
                <a:alpha val="8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Email Templates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g36648767208_0_683"/>
          <p:cNvSpPr txBox="1"/>
          <p:nvPr/>
        </p:nvSpPr>
        <p:spPr>
          <a:xfrm>
            <a:off x="4691325" y="2150325"/>
            <a:ext cx="58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Circulate Honorlock resources with faculty and instructional designers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g36648767208_0_683"/>
          <p:cNvSpPr txBox="1"/>
          <p:nvPr/>
        </p:nvSpPr>
        <p:spPr>
          <a:xfrm>
            <a:off x="4636875" y="3099225"/>
            <a:ext cx="62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Share tips and tricks easily across any community, portal, or social platform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g36648767208_0_683"/>
          <p:cNvSpPr txBox="1"/>
          <p:nvPr/>
        </p:nvSpPr>
        <p:spPr>
          <a:xfrm>
            <a:off x="4691325" y="4099056"/>
            <a:ext cx="638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A one stop shop for all faculty and student resources hosted by the institution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g36648767208_0_683"/>
          <p:cNvSpPr/>
          <p:nvPr/>
        </p:nvSpPr>
        <p:spPr>
          <a:xfrm>
            <a:off x="4263673" y="5047926"/>
            <a:ext cx="6953100" cy="9024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g36648767208_0_683"/>
          <p:cNvSpPr/>
          <p:nvPr/>
        </p:nvSpPr>
        <p:spPr>
          <a:xfrm>
            <a:off x="1252000" y="5154375"/>
            <a:ext cx="3170100" cy="689700"/>
          </a:xfrm>
          <a:prstGeom prst="homePlate">
            <a:avLst>
              <a:gd fmla="val 50000" name="adj"/>
            </a:avLst>
          </a:prstGeom>
          <a:solidFill>
            <a:srgbClr val="243C8B"/>
          </a:solidFill>
          <a:ln>
            <a:noFill/>
          </a:ln>
          <a:effectLst>
            <a:outerShdw blurRad="57150" rotWithShape="0" algn="bl" dir="5400000" dist="57150">
              <a:srgbClr val="000000">
                <a:alpha val="8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Branding</a:t>
            </a:r>
            <a:endParaRPr b="1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g36648767208_0_683"/>
          <p:cNvSpPr txBox="1"/>
          <p:nvPr/>
        </p:nvSpPr>
        <p:spPr>
          <a:xfrm>
            <a:off x="4691325" y="5194723"/>
            <a:ext cx="6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oppins"/>
                <a:ea typeface="Poppins"/>
                <a:cs typeface="Poppins"/>
                <a:sym typeface="Poppins"/>
              </a:rPr>
              <a:t>Easy access to Honorlock logos and graphics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3d4e8bb80_0_0"/>
          <p:cNvSpPr txBox="1"/>
          <p:nvPr/>
        </p:nvSpPr>
        <p:spPr>
          <a:xfrm>
            <a:off x="2197200" y="3036450"/>
            <a:ext cx="779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b="1" sz="3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Leverage these optional slides, if needed</a:t>
            </a:r>
            <a:endParaRPr i="1" sz="2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6648767208_0_7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rPr lang="en-US"/>
              <a:t>Designed to Protect Integrity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54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6648767208_0_722"/>
          <p:cNvSpPr txBox="1"/>
          <p:nvPr/>
        </p:nvSpPr>
        <p:spPr>
          <a:xfrm>
            <a:off x="7814051" y="1730500"/>
            <a:ext cx="3763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Detects Devices</a:t>
            </a:r>
            <a:endParaRPr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Detects when students try to search test questions during exams using a secondary device, such as a cell phone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g36648767208_0_722"/>
          <p:cNvSpPr txBox="1"/>
          <p:nvPr/>
        </p:nvSpPr>
        <p:spPr>
          <a:xfrm>
            <a:off x="919250" y="1730500"/>
            <a:ext cx="3653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Finds Leaked Content</a:t>
            </a:r>
            <a:endParaRPr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Search &amp; Destroy™ identifies compromised exam questions and offers simple steps to protect integrity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g36648767208_0_722"/>
          <p:cNvSpPr txBox="1"/>
          <p:nvPr/>
        </p:nvSpPr>
        <p:spPr>
          <a:xfrm>
            <a:off x="8183975" y="3738300"/>
            <a:ext cx="338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Verifies Identity</a:t>
            </a:r>
            <a:endParaRPr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Authenticates identity to ensure the person taking the test is the same as the person earning the degree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g36648767208_0_722"/>
          <p:cNvSpPr txBox="1"/>
          <p:nvPr/>
        </p:nvSpPr>
        <p:spPr>
          <a:xfrm>
            <a:off x="919250" y="3718950"/>
            <a:ext cx="322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Secures the Browser</a:t>
            </a:r>
            <a:endParaRPr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BrowserGuard™ prevents and flags access to unauthorized websites and apps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8" name="Google Shape;388;g36648767208_0_722"/>
          <p:cNvGrpSpPr/>
          <p:nvPr/>
        </p:nvGrpSpPr>
        <p:grpSpPr>
          <a:xfrm>
            <a:off x="4160115" y="1844472"/>
            <a:ext cx="4010966" cy="3819677"/>
            <a:chOff x="4160115" y="1844472"/>
            <a:chExt cx="4010966" cy="3819677"/>
          </a:xfrm>
        </p:grpSpPr>
        <p:pic>
          <p:nvPicPr>
            <p:cNvPr id="389" name="Google Shape;389;g36648767208_0_722"/>
            <p:cNvPicPr preferRelativeResize="0"/>
            <p:nvPr/>
          </p:nvPicPr>
          <p:blipFill rotWithShape="1">
            <a:blip r:embed="rId3">
              <a:alphaModFix/>
            </a:blip>
            <a:srcRect b="0" l="21892" r="21886" t="0"/>
            <a:stretch/>
          </p:blipFill>
          <p:spPr>
            <a:xfrm>
              <a:off x="4986650" y="2371000"/>
              <a:ext cx="2351174" cy="2351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g36648767208_0_722"/>
            <p:cNvSpPr/>
            <p:nvPr/>
          </p:nvSpPr>
          <p:spPr>
            <a:xfrm>
              <a:off x="4477717" y="1844472"/>
              <a:ext cx="3386700" cy="3386700"/>
            </a:xfrm>
            <a:prstGeom prst="donut">
              <a:avLst>
                <a:gd fmla="val 16067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0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1" name="Google Shape;391;g36648767208_0_722"/>
            <p:cNvCxnSpPr/>
            <p:nvPr/>
          </p:nvCxnSpPr>
          <p:spPr>
            <a:xfrm flipH="1">
              <a:off x="7337834" y="2133274"/>
              <a:ext cx="363900" cy="504300"/>
            </a:xfrm>
            <a:prstGeom prst="straightConnector1">
              <a:avLst/>
            </a:prstGeom>
            <a:noFill/>
            <a:ln cap="flat" cmpd="sng" w="19050">
              <a:solidFill>
                <a:srgbClr val="F2F2F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92" name="Google Shape;392;g36648767208_0_722"/>
            <p:cNvCxnSpPr/>
            <p:nvPr/>
          </p:nvCxnSpPr>
          <p:spPr>
            <a:xfrm>
              <a:off x="4622744" y="2133274"/>
              <a:ext cx="363900" cy="504300"/>
            </a:xfrm>
            <a:prstGeom prst="straightConnector1">
              <a:avLst/>
            </a:prstGeom>
            <a:noFill/>
            <a:ln cap="flat" cmpd="sng" w="19050">
              <a:solidFill>
                <a:srgbClr val="F2F2F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93" name="Google Shape;393;g36648767208_0_722"/>
            <p:cNvCxnSpPr/>
            <p:nvPr/>
          </p:nvCxnSpPr>
          <p:spPr>
            <a:xfrm rot="10800000">
              <a:off x="7581581" y="3985719"/>
              <a:ext cx="589500" cy="204300"/>
            </a:xfrm>
            <a:prstGeom prst="straightConnector1">
              <a:avLst/>
            </a:prstGeom>
            <a:noFill/>
            <a:ln cap="flat" cmpd="sng" w="19050">
              <a:solidFill>
                <a:srgbClr val="F2F2F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94" name="Google Shape;394;g36648767208_0_722"/>
            <p:cNvCxnSpPr/>
            <p:nvPr/>
          </p:nvCxnSpPr>
          <p:spPr>
            <a:xfrm flipH="1" rot="10800000">
              <a:off x="4160115" y="3985719"/>
              <a:ext cx="600300" cy="193500"/>
            </a:xfrm>
            <a:prstGeom prst="straightConnector1">
              <a:avLst/>
            </a:prstGeom>
            <a:noFill/>
            <a:ln cap="flat" cmpd="sng" w="19050">
              <a:solidFill>
                <a:srgbClr val="F2F2F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395" name="Google Shape;395;g36648767208_0_722"/>
            <p:cNvCxnSpPr/>
            <p:nvPr/>
          </p:nvCxnSpPr>
          <p:spPr>
            <a:xfrm rot="10800000">
              <a:off x="6165434" y="5011349"/>
              <a:ext cx="0" cy="652800"/>
            </a:xfrm>
            <a:prstGeom prst="straightConnector1">
              <a:avLst/>
            </a:prstGeom>
            <a:noFill/>
            <a:ln cap="flat" cmpd="sng" w="19050">
              <a:solidFill>
                <a:srgbClr val="F2F2F2"/>
              </a:solidFill>
              <a:prstDash val="solid"/>
              <a:round/>
              <a:headEnd len="med" w="med" type="oval"/>
              <a:tailEnd len="sm" w="sm" type="none"/>
            </a:ln>
          </p:spPr>
        </p:cxnSp>
      </p:grpSp>
      <p:sp>
        <p:nvSpPr>
          <p:cNvPr id="396" name="Google Shape;396;g36648767208_0_722"/>
          <p:cNvSpPr txBox="1"/>
          <p:nvPr/>
        </p:nvSpPr>
        <p:spPr>
          <a:xfrm>
            <a:off x="4670750" y="5664150"/>
            <a:ext cx="3012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Blocks AI Tools</a:t>
            </a:r>
            <a:endParaRPr b="1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Block the use of AI, like ChatGPT, to prevent dishonesty before it starts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6648767208_0_819"/>
          <p:cNvSpPr/>
          <p:nvPr/>
        </p:nvSpPr>
        <p:spPr>
          <a:xfrm>
            <a:off x="5391567" y="-27100"/>
            <a:ext cx="6800400" cy="685800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2" name="Google Shape;402;g36648767208_0_819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1505969" y="345167"/>
            <a:ext cx="312867" cy="37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6648767208_0_819"/>
          <p:cNvSpPr txBox="1"/>
          <p:nvPr/>
        </p:nvSpPr>
        <p:spPr>
          <a:xfrm>
            <a:off x="575733" y="1432583"/>
            <a:ext cx="45189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3600">
                <a:solidFill>
                  <a:srgbClr val="243C8B"/>
                </a:solidFill>
                <a:latin typeface="Poppins"/>
                <a:ea typeface="Poppins"/>
                <a:cs typeface="Poppins"/>
                <a:sym typeface="Poppins"/>
              </a:rPr>
              <a:t>Honorlock’s Accessibility-First Approach</a:t>
            </a:r>
            <a:endParaRPr b="1" sz="3600">
              <a:solidFill>
                <a:srgbClr val="243C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4" name="Google Shape;404;g36648767208_0_819"/>
          <p:cNvGraphicFramePr/>
          <p:nvPr/>
        </p:nvGraphicFramePr>
        <p:xfrm>
          <a:off x="5811806" y="12350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{135B7C04-923D-4F17-A4E4-FD3A049F1E12}</a:tableStyleId>
              </a:tblPr>
              <a:tblGrid>
                <a:gridCol w="4626175"/>
                <a:gridCol w="1333725"/>
              </a:tblGrid>
              <a:tr h="59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Accessibility Checklist</a:t>
                      </a:r>
                      <a:endParaRPr b="1" sz="2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Yes</a:t>
                      </a:r>
                      <a:endParaRPr b="1" sz="2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91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Is Honorlock full ADA compliant?</a:t>
                      </a:r>
                      <a:endParaRPr sz="1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accent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</a:t>
                      </a:r>
                      <a:endParaRPr b="1" sz="2400">
                        <a:solidFill>
                          <a:schemeClr val="accent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Does Honorlock support and integrate with assistive technology?</a:t>
                      </a:r>
                      <a:endParaRPr sz="1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accent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</a:t>
                      </a:r>
                      <a:endParaRPr sz="1900">
                        <a:solidFill>
                          <a:schemeClr val="accent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Does Honorlock have an updated Voluntary Product Accessibility Template?</a:t>
                      </a:r>
                      <a:endParaRPr sz="1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accent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</a:t>
                      </a:r>
                      <a:endParaRPr sz="1900">
                        <a:solidFill>
                          <a:schemeClr val="accent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Are instructors able to provide accommodations for specific students?</a:t>
                      </a:r>
                      <a:endParaRPr sz="16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accent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✔</a:t>
                      </a:r>
                      <a:endParaRPr sz="1900">
                        <a:solidFill>
                          <a:schemeClr val="accent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62525" marB="162525" marR="162525" marL="162525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Honorlock">
      <a:dk1>
        <a:srgbClr val="243C8B"/>
      </a:dk1>
      <a:lt1>
        <a:srgbClr val="FFFFFF"/>
      </a:lt1>
      <a:dk2>
        <a:srgbClr val="1E2251"/>
      </a:dk2>
      <a:lt2>
        <a:srgbClr val="FFFFFF"/>
      </a:lt2>
      <a:accent1>
        <a:srgbClr val="4990E2"/>
      </a:accent1>
      <a:accent2>
        <a:srgbClr val="EF6724"/>
      </a:accent2>
      <a:accent3>
        <a:srgbClr val="B64198"/>
      </a:accent3>
      <a:accent4>
        <a:srgbClr val="F9B318"/>
      </a:accent4>
      <a:accent5>
        <a:srgbClr val="243C8B"/>
      </a:accent5>
      <a:accent6>
        <a:srgbClr val="666766"/>
      </a:accent6>
      <a:hlink>
        <a:srgbClr val="4990E2"/>
      </a:hlink>
      <a:folHlink>
        <a:srgbClr val="243C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norlock 2025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3F4F6"/>
      </a:lt2>
      <a:accent1>
        <a:srgbClr val="4A90E2"/>
      </a:accent1>
      <a:accent2>
        <a:srgbClr val="253D8B"/>
      </a:accent2>
      <a:accent3>
        <a:srgbClr val="EF6125"/>
      </a:accent3>
      <a:accent4>
        <a:srgbClr val="B64198"/>
      </a:accent4>
      <a:accent5>
        <a:srgbClr val="F9B418"/>
      </a:accent5>
      <a:accent6>
        <a:srgbClr val="1E2252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norlock 2025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3F4F6"/>
      </a:lt2>
      <a:accent1>
        <a:srgbClr val="4A90E2"/>
      </a:accent1>
      <a:accent2>
        <a:srgbClr val="253D8B"/>
      </a:accent2>
      <a:accent3>
        <a:srgbClr val="EF6125"/>
      </a:accent3>
      <a:accent4>
        <a:srgbClr val="B64198"/>
      </a:accent4>
      <a:accent5>
        <a:srgbClr val="F9B418"/>
      </a:accent5>
      <a:accent6>
        <a:srgbClr val="1E2252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Honorlock">
      <a:dk1>
        <a:srgbClr val="243C8B"/>
      </a:dk1>
      <a:lt1>
        <a:srgbClr val="FFFFFF"/>
      </a:lt1>
      <a:dk2>
        <a:srgbClr val="1E2251"/>
      </a:dk2>
      <a:lt2>
        <a:srgbClr val="FFFFFF"/>
      </a:lt2>
      <a:accent1>
        <a:srgbClr val="4990E2"/>
      </a:accent1>
      <a:accent2>
        <a:srgbClr val="EF6724"/>
      </a:accent2>
      <a:accent3>
        <a:srgbClr val="B64198"/>
      </a:accent3>
      <a:accent4>
        <a:srgbClr val="F9B318"/>
      </a:accent4>
      <a:accent5>
        <a:srgbClr val="243C8B"/>
      </a:accent5>
      <a:accent6>
        <a:srgbClr val="666766"/>
      </a:accent6>
      <a:hlink>
        <a:srgbClr val="4990E2"/>
      </a:hlink>
      <a:folHlink>
        <a:srgbClr val="243C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Honorlock 2025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F3F4F6"/>
      </a:lt2>
      <a:accent1>
        <a:srgbClr val="4A90E2"/>
      </a:accent1>
      <a:accent2>
        <a:srgbClr val="253D8B"/>
      </a:accent2>
      <a:accent3>
        <a:srgbClr val="EF6125"/>
      </a:accent3>
      <a:accent4>
        <a:srgbClr val="B64198"/>
      </a:accent4>
      <a:accent5>
        <a:srgbClr val="F9B418"/>
      </a:accent5>
      <a:accent6>
        <a:srgbClr val="1E2252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Honorlock">
      <a:dk1>
        <a:srgbClr val="243C8B"/>
      </a:dk1>
      <a:lt1>
        <a:srgbClr val="FFFFFF"/>
      </a:lt1>
      <a:dk2>
        <a:srgbClr val="1E2251"/>
      </a:dk2>
      <a:lt2>
        <a:srgbClr val="FFFFFF"/>
      </a:lt2>
      <a:accent1>
        <a:srgbClr val="4990E2"/>
      </a:accent1>
      <a:accent2>
        <a:srgbClr val="EF6724"/>
      </a:accent2>
      <a:accent3>
        <a:srgbClr val="B64198"/>
      </a:accent3>
      <a:accent4>
        <a:srgbClr val="F9B318"/>
      </a:accent4>
      <a:accent5>
        <a:srgbClr val="243C8B"/>
      </a:accent5>
      <a:accent6>
        <a:srgbClr val="666766"/>
      </a:accent6>
      <a:hlink>
        <a:srgbClr val="4990E2"/>
      </a:hlink>
      <a:folHlink>
        <a:srgbClr val="243C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2016-03-16T19:47:11Z</dcterms:created>
  <dc:creator>EdTech Intern 4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0x010100C29B7326E1161D4B9B28ACCE4ED8F997</vt:lpwstr>
  </property>
</Properties>
</file>